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0" r:id="rId3"/>
    <p:sldId id="259" r:id="rId4"/>
    <p:sldId id="276" r:id="rId5"/>
    <p:sldId id="256" r:id="rId6"/>
    <p:sldId id="261" r:id="rId7"/>
    <p:sldId id="262" r:id="rId8"/>
    <p:sldId id="263" r:id="rId9"/>
    <p:sldId id="264" r:id="rId10"/>
    <p:sldId id="265" r:id="rId11"/>
    <p:sldId id="277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8" r:id="rId20"/>
    <p:sldId id="273" r:id="rId21"/>
    <p:sldId id="274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4" autoAdjust="0"/>
    <p:restoredTop sz="93662" autoAdjust="0"/>
  </p:normalViewPr>
  <p:slideViewPr>
    <p:cSldViewPr>
      <p:cViewPr>
        <p:scale>
          <a:sx n="78" d="100"/>
          <a:sy n="78" d="100"/>
        </p:scale>
        <p:origin x="-846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808DB-7C91-427A-B283-1207E7F6A22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6EC55-349F-41D6-9C39-38CAAFA791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261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6EC55-349F-41D6-9C39-38CAAFA7915D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686993-3880-40CA-B10C-09BD86200270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367045-F3FF-479C-AFC6-C8ADE924B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оугольный треугольник 10"/>
          <p:cNvSpPr/>
          <p:nvPr userDrawn="1"/>
        </p:nvSpPr>
        <p:spPr>
          <a:xfrm flipV="1">
            <a:off x="0" y="0"/>
            <a:ext cx="9144000" cy="1071546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/>
          <p:cNvSpPr/>
          <p:nvPr userDrawn="1"/>
        </p:nvSpPr>
        <p:spPr>
          <a:xfrm flipV="1">
            <a:off x="0" y="0"/>
            <a:ext cx="12144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>
            <a:off x="0" y="0"/>
            <a:ext cx="1214414" cy="1071546"/>
          </a:xfrm>
          <a:custGeom>
            <a:avLst/>
            <a:gdLst>
              <a:gd name="connsiteX0" fmla="*/ 0 w 1071538"/>
              <a:gd name="connsiteY0" fmla="*/ 0 h 928670"/>
              <a:gd name="connsiteX1" fmla="*/ 1071538 w 1071538"/>
              <a:gd name="connsiteY1" fmla="*/ 0 h 928670"/>
              <a:gd name="connsiteX2" fmla="*/ 1071538 w 1071538"/>
              <a:gd name="connsiteY2" fmla="*/ 928670 h 928670"/>
              <a:gd name="connsiteX3" fmla="*/ 0 w 1071538"/>
              <a:gd name="connsiteY3" fmla="*/ 928670 h 928670"/>
              <a:gd name="connsiteX4" fmla="*/ 0 w 1071538"/>
              <a:gd name="connsiteY4" fmla="*/ 0 h 928670"/>
              <a:gd name="connsiteX0" fmla="*/ 0 w 1214414"/>
              <a:gd name="connsiteY0" fmla="*/ 0 h 928670"/>
              <a:gd name="connsiteX1" fmla="*/ 1214414 w 1214414"/>
              <a:gd name="connsiteY1" fmla="*/ 0 h 928670"/>
              <a:gd name="connsiteX2" fmla="*/ 1071538 w 1214414"/>
              <a:gd name="connsiteY2" fmla="*/ 928670 h 928670"/>
              <a:gd name="connsiteX3" fmla="*/ 0 w 1214414"/>
              <a:gd name="connsiteY3" fmla="*/ 928670 h 928670"/>
              <a:gd name="connsiteX4" fmla="*/ 0 w 1214414"/>
              <a:gd name="connsiteY4" fmla="*/ 0 h 928670"/>
              <a:gd name="connsiteX0" fmla="*/ 0 w 1214414"/>
              <a:gd name="connsiteY0" fmla="*/ 0 h 1071546"/>
              <a:gd name="connsiteX1" fmla="*/ 1214414 w 1214414"/>
              <a:gd name="connsiteY1" fmla="*/ 0 h 1071546"/>
              <a:gd name="connsiteX2" fmla="*/ 1071538 w 1214414"/>
              <a:gd name="connsiteY2" fmla="*/ 928670 h 1071546"/>
              <a:gd name="connsiteX3" fmla="*/ 0 w 1214414"/>
              <a:gd name="connsiteY3" fmla="*/ 1071546 h 1071546"/>
              <a:gd name="connsiteX4" fmla="*/ 0 w 1214414"/>
              <a:gd name="connsiteY4" fmla="*/ 0 h 10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414" h="1071546">
                <a:moveTo>
                  <a:pt x="0" y="0"/>
                </a:moveTo>
                <a:lnTo>
                  <a:pt x="1214414" y="0"/>
                </a:lnTo>
                <a:lnTo>
                  <a:pt x="1071538" y="928670"/>
                </a:lnTo>
                <a:lnTo>
                  <a:pt x="0" y="10715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61" name="Rectangle 1"/>
          <p:cNvSpPr>
            <a:spLocks noChangeArrowheads="1"/>
          </p:cNvSpPr>
          <p:nvPr userDrawn="1"/>
        </p:nvSpPr>
        <p:spPr bwMode="auto">
          <a:xfrm>
            <a:off x="0" y="6673334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214282" y="214290"/>
            <a:ext cx="571504" cy="571504"/>
            <a:chOff x="571472" y="3929066"/>
            <a:chExt cx="785818" cy="785818"/>
          </a:xfrm>
        </p:grpSpPr>
        <p:sp>
          <p:nvSpPr>
            <p:cNvPr id="14" name="Овал 13"/>
            <p:cNvSpPr/>
            <p:nvPr/>
          </p:nvSpPr>
          <p:spPr>
            <a:xfrm>
              <a:off x="571472" y="3929066"/>
              <a:ext cx="785818" cy="78581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714348" y="4071942"/>
              <a:ext cx="500066" cy="50006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85720" y="2357430"/>
            <a:ext cx="8572560" cy="2958538"/>
            <a:chOff x="1115616" y="2146448"/>
            <a:chExt cx="7165477" cy="335792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1152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1844824"/>
            <a:ext cx="8208912" cy="3312368"/>
          </a:xfrm>
        </p:spPr>
        <p:txBody>
          <a:bodyPr/>
          <a:lstStyle/>
          <a:p>
            <a:r>
              <a:rPr lang="ru-RU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</a:t>
            </a:r>
            <a:br>
              <a:rPr lang="ru-RU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ПРЕДМЕТНО - ПРОСТРАНСТВЕННОЙ СРЕДЫ ГРУППЫ КОМПЕНСИРУЮЩЕЙ НАПРАВЛЕННОСТИ ДЛЯ ДЕТЕЙ ЗПР.</a:t>
            </a:r>
            <a:endParaRPr lang="ru-RU" sz="2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5301208"/>
            <a:ext cx="36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</a:rPr>
              <a:t>Подготовила: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воспитатель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МБДОУ д/с№27 Цыбулаева Г.В.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Татьяна\Desktop\Новая папка (4)\100SSCAM\SDC16375.JPG"/>
          <p:cNvPicPr>
            <a:picLocks noChangeAspect="1" noChangeArrowheads="1"/>
          </p:cNvPicPr>
          <p:nvPr/>
        </p:nvPicPr>
        <p:blipFill>
          <a:blip r:embed="rId2" cstate="print"/>
          <a:srcRect t="36725"/>
          <a:stretch>
            <a:fillRect/>
          </a:stretch>
        </p:blipFill>
        <p:spPr bwMode="auto">
          <a:xfrm>
            <a:off x="1403648" y="980728"/>
            <a:ext cx="3960440" cy="268229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4579" name="Picture 3" descr="C:\Users\Татьяна\Desktop\Новая папка (4)\100SSCAM\SDC16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861048"/>
            <a:ext cx="3744416" cy="280831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4580" name="Picture 4" descr="C:\Users\Татьяна\Desktop\Новая папка (4)\100SSCAM\SDC16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833664"/>
            <a:ext cx="3816424" cy="286231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4581" name="Picture 5" descr="C:\Users\Татьяна\Desktop\102NIKON\DSCN0133.JPG"/>
          <p:cNvPicPr>
            <a:picLocks noChangeAspect="1" noChangeArrowheads="1"/>
          </p:cNvPicPr>
          <p:nvPr/>
        </p:nvPicPr>
        <p:blipFill>
          <a:blip r:embed="rId5" cstate="print"/>
          <a:srcRect l="13776" r="5901" b="15350"/>
          <a:stretch>
            <a:fillRect/>
          </a:stretch>
        </p:blipFill>
        <p:spPr bwMode="auto">
          <a:xfrm>
            <a:off x="5580112" y="1196752"/>
            <a:ext cx="2880697" cy="227687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алина\Desktop\Новая папка (4)\DSC07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922" y="3963613"/>
            <a:ext cx="3365378" cy="2461917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моя\фото3\10а\SDC13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7810" y="1049250"/>
            <a:ext cx="3360374" cy="2520280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Галина\Desktop\Новая папка (8)\SDC13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19955"/>
            <a:ext cx="3705159" cy="2778870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Галина\Desktop\Новая папка (8)\SDC130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54"/>
          <a:stretch/>
        </p:blipFill>
        <p:spPr bwMode="auto">
          <a:xfrm>
            <a:off x="1115962" y="3698825"/>
            <a:ext cx="3744070" cy="2991494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156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Татьяна\Desktop\Новая папка (4)\SDC13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929066"/>
            <a:ext cx="3587891" cy="2690918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</p:pic>
      <p:pic>
        <p:nvPicPr>
          <p:cNvPr id="26627" name="Picture 3" descr="C:\Users\Татьяна\Desktop\Новая папка (4)\SDC153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428736"/>
            <a:ext cx="4104456" cy="430066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026" name="Picture 2" descr="C:\Users\Галина\Desktop\Новая папка (4)\SDC164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142984"/>
            <a:ext cx="3558080" cy="2590578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Татьяна\Desktop\Новая папка (4)\SDC15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797152"/>
            <a:ext cx="2520280" cy="189021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7651" name="Picture 3" descr="C:\Users\Татьяна\Desktop\Новая папка (4)\100SSCAM\SDC16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764704"/>
            <a:ext cx="5244075" cy="393305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7652" name="Picture 4" descr="C:\Users\Татьяна\Desktop\Новая папка (4)\100SSCAM\SDC16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628800"/>
            <a:ext cx="2543250" cy="486916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Татьяна\Desktop\Новая папка (4)\100SSCAM\SDC16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929066"/>
            <a:ext cx="3552395" cy="266429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050" name="Picture 2" descr="C:\Users\Галина\Desktop\Новая папка (4)\SDC164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720"/>
          <a:stretch/>
        </p:blipFill>
        <p:spPr bwMode="auto">
          <a:xfrm>
            <a:off x="899592" y="3284984"/>
            <a:ext cx="3579150" cy="3258468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Татьяна\Desktop\102NIKON\DSCN01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714356"/>
            <a:ext cx="3857652" cy="303948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051" name="Picture 3" descr="C:\Users\Галина\Desktop\Новая папка (4)\SDC164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2880890" cy="2162520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Татьяна\Desktop\Новая папка (4)\100SSCAM\SDC16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71546"/>
            <a:ext cx="3643338" cy="292895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9699" name="Picture 3" descr="C:\Users\Татьяна\Desktop\Новая папка (4)\100SSCAM\SDC16335.JPG"/>
          <p:cNvPicPr>
            <a:picLocks noChangeAspect="1" noChangeArrowheads="1"/>
          </p:cNvPicPr>
          <p:nvPr/>
        </p:nvPicPr>
        <p:blipFill>
          <a:blip r:embed="rId3" cstate="print"/>
          <a:srcRect t="22700" b="13251"/>
          <a:stretch>
            <a:fillRect/>
          </a:stretch>
        </p:blipFill>
        <p:spPr bwMode="auto">
          <a:xfrm>
            <a:off x="3929058" y="4714884"/>
            <a:ext cx="1643074" cy="122413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9700" name="Picture 4" descr="C:\Users\Татьяна\Desktop\Новая папка (4)\SDC130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642918"/>
            <a:ext cx="3668418" cy="285752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6" name="Picture 2" descr="C:\Users\Галина\Desktop\Новая папка (4)\SDC131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31" t="19660" r="7844"/>
          <a:stretch>
            <a:fillRect/>
          </a:stretch>
        </p:blipFill>
        <p:spPr bwMode="auto">
          <a:xfrm>
            <a:off x="5715008" y="3714752"/>
            <a:ext cx="2857520" cy="2643206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Галина\Desktop\Новая папка (4)\SDC164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4357694"/>
            <a:ext cx="3143272" cy="2341278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Татьяна\Desktop\Новая папка (4)\100SSCAM\SDC16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653136"/>
            <a:ext cx="2573086" cy="172819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30723" name="Picture 3" descr="C:\Users\Татьяна\Desktop\Новая папка (4)\100SSCAM\SDC16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980728"/>
            <a:ext cx="2553748" cy="352839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30725" name="Picture 5" descr="C:\Users\Татьяна\Desktop\Новая папка (4)\100SSCAM\SDC16458.JPG"/>
          <p:cNvPicPr>
            <a:picLocks noChangeAspect="1" noChangeArrowheads="1"/>
          </p:cNvPicPr>
          <p:nvPr/>
        </p:nvPicPr>
        <p:blipFill rotWithShape="1">
          <a:blip r:embed="rId4" cstate="print"/>
          <a:srcRect l="8001" t="20143" b="12937"/>
          <a:stretch/>
        </p:blipFill>
        <p:spPr bwMode="auto">
          <a:xfrm>
            <a:off x="3203848" y="836712"/>
            <a:ext cx="2578228" cy="317898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3074" name="Picture 2" descr="C:\Users\Галина\Desktop\Новая папка (5)\Съемный диск\DCIM\100SSCAM\SDC163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47520"/>
            <a:ext cx="3462762" cy="2597072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:\Users\Татьяна\Desktop\102NIKON\DSCN0127.JPG"/>
          <p:cNvPicPr>
            <a:picLocks noChangeAspect="1" noChangeArrowheads="1"/>
          </p:cNvPicPr>
          <p:nvPr/>
        </p:nvPicPr>
        <p:blipFill>
          <a:blip r:embed="rId6" cstate="print"/>
          <a:srcRect l="10801" r="20600"/>
          <a:stretch>
            <a:fillRect/>
          </a:stretch>
        </p:blipFill>
        <p:spPr bwMode="auto">
          <a:xfrm>
            <a:off x="1115616" y="1052736"/>
            <a:ext cx="1800200" cy="413792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Татьяна\Desktop\Новая папка (4)\SDC15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60" y="967036"/>
            <a:ext cx="3312368" cy="259228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31747" name="Picture 3" descr="C:\Users\Татьяна\Desktop\Новая папка (4)\SDC15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409" y="620688"/>
            <a:ext cx="3227851" cy="242088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31748" name="Picture 4" descr="C:\Users\Татьяна\Desktop\Новая папка (4)\100SSCAM\SDC16373.JPG"/>
          <p:cNvPicPr>
            <a:picLocks noChangeAspect="1" noChangeArrowheads="1"/>
          </p:cNvPicPr>
          <p:nvPr/>
        </p:nvPicPr>
        <p:blipFill>
          <a:blip r:embed="rId4" cstate="print"/>
          <a:srcRect b="34250"/>
          <a:stretch>
            <a:fillRect/>
          </a:stretch>
        </p:blipFill>
        <p:spPr bwMode="auto">
          <a:xfrm>
            <a:off x="3071802" y="4000504"/>
            <a:ext cx="2759619" cy="224570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3074" name="Picture 2" descr="C:\Users\Галина\Desktop\Новая папка (4)\SDC164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208" y="3676089"/>
            <a:ext cx="2085696" cy="2780928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Галина\Desktop\Новая папка (4)\SDC164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6884" y="3508323"/>
            <a:ext cx="2766900" cy="2292239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Татьяна\Desktop\Новая папка (4)\100SSCAM\SDC16453.JPG"/>
          <p:cNvPicPr>
            <a:picLocks noChangeAspect="1" noChangeArrowheads="1"/>
          </p:cNvPicPr>
          <p:nvPr/>
        </p:nvPicPr>
        <p:blipFill rotWithShape="1">
          <a:blip r:embed="rId2" cstate="print"/>
          <a:srcRect l="8485" r="11211"/>
          <a:stretch/>
        </p:blipFill>
        <p:spPr bwMode="auto">
          <a:xfrm>
            <a:off x="4714876" y="642918"/>
            <a:ext cx="3571900" cy="344146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4098" name="Picture 2" descr="C:\Users\Галина\Desktop\Новая папка (5)\Съемный диск\DCIM\100SSCAM\SDC164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60" r="21694"/>
          <a:stretch/>
        </p:blipFill>
        <p:spPr bwMode="auto">
          <a:xfrm>
            <a:off x="1000100" y="2786058"/>
            <a:ext cx="3536374" cy="3317929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Галина\Desktop\Новая папка (4)\SDC164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4214818"/>
            <a:ext cx="1816422" cy="2421896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Галина\Desktop\Новая папка (4)\SDC16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214422"/>
            <a:ext cx="3242070" cy="2377974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Галина\Desktop\Новая папка (4)\SDC164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714752"/>
            <a:ext cx="3245553" cy="243416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Галина\Desktop\Новая папка (5)\Съемный диск\DCIM\100SSCAM\SDC163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643314"/>
            <a:ext cx="2286016" cy="3048021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Галина\Desktop\Новая папка (5)\Съемный диск\DCIM\100SSCAM\SDC163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357298"/>
            <a:ext cx="2347353" cy="1928826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75"/>
          <a:stretch>
            <a:fillRect/>
          </a:stretch>
        </p:blipFill>
        <p:spPr bwMode="auto">
          <a:xfrm>
            <a:off x="6858016" y="2714620"/>
            <a:ext cx="2133602" cy="223442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691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196752"/>
            <a:ext cx="7920880" cy="4929411"/>
          </a:xfrm>
        </p:spPr>
        <p:txBody>
          <a:bodyPr/>
          <a:lstStyle/>
          <a:p>
            <a:pPr marL="1588" indent="-1588" algn="just">
              <a:buNone/>
            </a:pP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Нет такой стороны воспитания, на которую обстановка не оказывала бы влияния, нет способности, которая не находилась бы в прямой зависимости от непосредственно окружающего ребенка конкретного мира…</a:t>
            </a:r>
          </a:p>
          <a:p>
            <a:pPr marL="1588" indent="-1588" algn="just">
              <a:buNone/>
            </a:pP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Тот, кому удастся создать такую обстановку, облегчит свой труд в высшей степени.</a:t>
            </a:r>
          </a:p>
          <a:p>
            <a:pPr marL="1588" indent="-1588" algn="just">
              <a:buNone/>
            </a:pP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Среди нее ребенок будет жить - развиваться собственной самодовлеющей жизнью, его духовный рост будет совершенствоваться из самого себя, от природы…</a:t>
            </a:r>
          </a:p>
          <a:p>
            <a:pPr marL="1588" indent="-1588">
              <a:buNone/>
            </a:pP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</a:t>
            </a:r>
            <a:r>
              <a:rPr lang="ru-RU" sz="22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Е. И. Тихеева</a:t>
            </a:r>
            <a:endParaRPr lang="ru-RU" sz="22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115616" y="922440"/>
            <a:ext cx="777686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Вы отвели ребёнку место, обеспечили предметами и игрушками, о развитии своего мышления он позаботится сам. Он – экспериментатор и изобретатель, поэтому ваше дело лишь предоставить в его распоряжение лабораторию, оборудование и ассистента (себя), когда таковой ему потребуется. Что он будет делать с этим оборудованием – это уже его забота. Как любому учёному, ему нужна в его научной работе независимость.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П. </a:t>
            </a:r>
            <a:r>
              <a:rPr lang="ru-RU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115616" y="2132856"/>
            <a:ext cx="756084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Постоянно обновляйте и обогащайте развивающую среду группы!</a:t>
            </a:r>
            <a:endParaRPr kumimoji="0" lang="ru-RU" sz="4000" b="1" i="1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maryanova.zhukds12.edumsko.ru/uploads/3000/6370/persona/folders/05.JPG"/>
          <p:cNvPicPr>
            <a:picLocks noChangeAspect="1" noChangeArrowheads="1"/>
          </p:cNvPicPr>
          <p:nvPr/>
        </p:nvPicPr>
        <p:blipFill>
          <a:blip r:embed="rId2" cstate="print"/>
          <a:srcRect b="70406"/>
          <a:stretch>
            <a:fillRect/>
          </a:stretch>
        </p:blipFill>
        <p:spPr bwMode="auto">
          <a:xfrm>
            <a:off x="611560" y="5273824"/>
            <a:ext cx="8316416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908720"/>
            <a:ext cx="7704856" cy="508918"/>
          </a:xfrm>
        </p:spPr>
        <p:txBody>
          <a:bodyPr/>
          <a:lstStyle/>
          <a:p>
            <a:r>
              <a:rPr lang="ru-RU" sz="2800" b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Принципы построения </a:t>
            </a:r>
            <a:br>
              <a:rPr lang="ru-RU" sz="2800" b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предметно-развивающей среды </a:t>
            </a:r>
            <a:r>
              <a:rPr lang="ru-RU" sz="2000" b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(3.3.4.ФГОС ДО)</a:t>
            </a: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259632" y="2060848"/>
            <a:ext cx="7427168" cy="4065315"/>
          </a:xfrm>
        </p:spPr>
        <p:txBody>
          <a:bodyPr/>
          <a:lstStyle/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Вариативность</a:t>
            </a:r>
          </a:p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Насыщенность</a:t>
            </a:r>
          </a:p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Доступность</a:t>
            </a:r>
          </a:p>
          <a:p>
            <a:r>
              <a:rPr lang="ru-RU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Трансформируемость</a:t>
            </a:r>
            <a:endParaRPr lang="ru-RU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Полифункциональность</a:t>
            </a:r>
            <a:endParaRPr lang="ru-RU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Безопасность</a:t>
            </a:r>
          </a:p>
          <a:p>
            <a:endParaRPr lang="ru-RU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/>
          <a:lstStyle/>
          <a:p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Зоны активности</a:t>
            </a:r>
            <a:r>
              <a:rPr lang="ru-RU" sz="3600" b="1" u="sng" dirty="0" smtClean="0">
                <a:solidFill>
                  <a:srgbClr val="002060"/>
                </a:solidFill>
              </a:rPr>
              <a:t>:</a:t>
            </a:r>
            <a:endParaRPr lang="ru-RU" sz="3600" b="1" u="sng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7571184" cy="4525963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ктивная;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рабочая;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покойная.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C:\Users\Галина\Desktop\Новая папка (4)\Изображение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64904"/>
            <a:ext cx="5184225" cy="3888432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733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899592" y="777445"/>
            <a:ext cx="8244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ЦЕНТРЫ ПО ОБРАЗОВАТЕЛЬНЫМ ОБЛАСТЯМ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043608" y="1196752"/>
            <a:ext cx="8100392" cy="5661248"/>
          </a:xfrm>
        </p:spPr>
        <p:txBody>
          <a:bodyPr/>
          <a:lstStyle/>
          <a:p>
            <a:pPr>
              <a:buNone/>
            </a:pPr>
            <a:r>
              <a:rPr lang="ru-RU" sz="20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развитие: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центр ПДД;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центр сюжетно-ролевых игр.</a:t>
            </a:r>
          </a:p>
          <a:p>
            <a:pPr>
              <a:buNone/>
            </a:pPr>
            <a:r>
              <a:rPr lang="ru-RU" sz="20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развитие: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центр природы;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центр конструирования;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центр познавательно-исследовательской деятельности.</a:t>
            </a:r>
          </a:p>
          <a:p>
            <a:pPr>
              <a:buNone/>
            </a:pPr>
            <a:r>
              <a:rPr lang="ru-RU" sz="20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Речевое развитие: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центр книги;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центр правильной речи и моторики.</a:t>
            </a:r>
          </a:p>
          <a:p>
            <a:pPr>
              <a:buNone/>
            </a:pPr>
            <a:r>
              <a:rPr lang="ru-RU" sz="20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развитие: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центр продуктивной деятельности;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центр музыкально-театрализованной деятельности.</a:t>
            </a:r>
          </a:p>
          <a:p>
            <a:pPr>
              <a:buNone/>
            </a:pPr>
            <a:r>
              <a:rPr lang="ru-RU" sz="20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центр двигательной активности.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C:\Users\Татьяна\Desktop\Новая папка (4)\100SSCAM\SDC16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871701"/>
            <a:ext cx="2304256" cy="3456384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</p:pic>
      <p:pic>
        <p:nvPicPr>
          <p:cNvPr id="20485" name="Picture 5" descr="C:\Users\Татьяна\Desktop\Новая папка (4)\SDC13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071942"/>
            <a:ext cx="3217711" cy="241328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0486" name="Picture 6" descr="C:\Users\Татьяна\Desktop\Новая папка (4)\SDC107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928670"/>
            <a:ext cx="3857652" cy="285752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050" name="Picture 2" descr="C:\моя\фото3\15\SDC150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41400"/>
            <a:ext cx="3536169" cy="2652127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Татьяна\Desktop\Новая папка (4)\100SSCAM\SDC16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76672"/>
            <a:ext cx="2555776" cy="3407702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</p:pic>
      <p:pic>
        <p:nvPicPr>
          <p:cNvPr id="21508" name="Picture 4" descr="C:\Users\Татьяна\Desktop\Новая папка (4)\100SSCAM\SDC16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005064"/>
            <a:ext cx="2016224" cy="2688299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1509" name="Picture 5" descr="C:\Users\Татьяна\Desktop\Новая папка (4)\100SSCAM\SDC16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77072"/>
            <a:ext cx="3347864" cy="2510898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</p:pic>
      <p:pic>
        <p:nvPicPr>
          <p:cNvPr id="21511" name="Picture 7" descr="C:\Users\Татьяна\Desktop\Новая папка (4)\100SSCAM\SDC163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908720"/>
            <a:ext cx="4104456" cy="3024336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Татьяна\Desktop\Новая папка (4)\100SSCAM\SDC16332.JPG"/>
          <p:cNvPicPr>
            <a:picLocks noChangeAspect="1" noChangeArrowheads="1"/>
          </p:cNvPicPr>
          <p:nvPr/>
        </p:nvPicPr>
        <p:blipFill>
          <a:blip r:embed="rId2" cstate="print"/>
          <a:srcRect l="7392"/>
          <a:stretch>
            <a:fillRect/>
          </a:stretch>
        </p:blipFill>
        <p:spPr bwMode="auto">
          <a:xfrm>
            <a:off x="5940152" y="1340776"/>
            <a:ext cx="3059832" cy="4725144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</p:pic>
      <p:pic>
        <p:nvPicPr>
          <p:cNvPr id="22531" name="Picture 3" descr="C:\Users\Татьяна\Desktop\Новая папка (4)\100SSCAM\SDC16448.JPG"/>
          <p:cNvPicPr>
            <a:picLocks noChangeAspect="1" noChangeArrowheads="1"/>
          </p:cNvPicPr>
          <p:nvPr/>
        </p:nvPicPr>
        <p:blipFill>
          <a:blip r:embed="rId3" cstate="print"/>
          <a:srcRect t="20905" r="13847"/>
          <a:stretch>
            <a:fillRect/>
          </a:stretch>
        </p:blipFill>
        <p:spPr bwMode="auto">
          <a:xfrm>
            <a:off x="714348" y="3929066"/>
            <a:ext cx="2235343" cy="273630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2532" name="Picture 4" descr="C:\Users\Татьяна\Desktop\Новая папка (4)\100SSCAM\SDC164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347256"/>
            <a:ext cx="2538028" cy="2690918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</p:pic>
      <p:pic>
        <p:nvPicPr>
          <p:cNvPr id="22534" name="Picture 6" descr="C:\Users\Татьяна\Desktop\Новая папка (4)\P10107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4092" y="4288786"/>
            <a:ext cx="2699792" cy="202484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026" name="Picture 2" descr="C:\Users\Галина\Desktop\Новая папка (5)\Съемный диск\DCIM\100SSCAM\SDC163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1944216" cy="2592288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Татьяна\Desktop\Новая папка (4)\SDC15376.JPG"/>
          <p:cNvPicPr>
            <a:picLocks noChangeAspect="1" noChangeArrowheads="1"/>
          </p:cNvPicPr>
          <p:nvPr/>
        </p:nvPicPr>
        <p:blipFill>
          <a:blip r:embed="rId2" cstate="print"/>
          <a:srcRect b="32387"/>
          <a:stretch>
            <a:fillRect/>
          </a:stretch>
        </p:blipFill>
        <p:spPr bwMode="auto">
          <a:xfrm>
            <a:off x="6036866" y="980728"/>
            <a:ext cx="2715766" cy="2448273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3556" name="Picture 4" descr="C:\Users\Татьяна\Desktop\Новая папка (4)\SDC153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5773" y="3717032"/>
            <a:ext cx="3840427" cy="288032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5" name="Рисунок 4" descr="H:\DCIM\100SSCAM\SDC1538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75" r="4815"/>
          <a:stretch/>
        </p:blipFill>
        <p:spPr bwMode="auto">
          <a:xfrm>
            <a:off x="807463" y="2924944"/>
            <a:ext cx="2266896" cy="3458344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3554" name="Picture 2" descr="C:\Users\Татьяна\Desktop\Новая папка (4)\SDC153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3235" y="908720"/>
            <a:ext cx="2323884" cy="3098513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24406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243</Words>
  <Application>Microsoft Office PowerPoint</Application>
  <PresentationFormat>Экран (4:3)</PresentationFormat>
  <Paragraphs>39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СОДЕРЖАНИЕ  ПРЕДМЕТНО - ПРОСТРАНСТВЕННОЙ СРЕДЫ ГРУППЫ КОМПЕНСИРУЮЩЕЙ НАПРАВЛЕННОСТИ ДЛЯ ДЕТЕЙ ЗПР.</vt:lpstr>
      <vt:lpstr>Слайд 2</vt:lpstr>
      <vt:lpstr>Принципы построения  предметно-развивающей среды (3.3.4.ФГОС ДО) </vt:lpstr>
      <vt:lpstr>Зоны активности:</vt:lpstr>
      <vt:lpstr>Слайд 5</vt:lpstr>
      <vt:lpstr>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44</cp:revision>
  <dcterms:created xsi:type="dcterms:W3CDTF">2014-06-24T15:51:35Z</dcterms:created>
  <dcterms:modified xsi:type="dcterms:W3CDTF">2017-02-28T05:05:19Z</dcterms:modified>
</cp:coreProperties>
</file>